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4"/>
  </p:sldMasterIdLst>
  <p:notesMasterIdLst>
    <p:notesMasterId r:id="rId26"/>
  </p:notesMasterIdLst>
  <p:handoutMasterIdLst>
    <p:handoutMasterId r:id="rId27"/>
  </p:handoutMasterIdLst>
  <p:sldIdLst>
    <p:sldId id="291" r:id="rId5"/>
    <p:sldId id="317" r:id="rId6"/>
    <p:sldId id="306" r:id="rId7"/>
    <p:sldId id="321" r:id="rId8"/>
    <p:sldId id="294" r:id="rId9"/>
    <p:sldId id="273" r:id="rId10"/>
    <p:sldId id="295" r:id="rId11"/>
    <p:sldId id="296" r:id="rId12"/>
    <p:sldId id="297" r:id="rId13"/>
    <p:sldId id="298" r:id="rId14"/>
    <p:sldId id="299" r:id="rId15"/>
    <p:sldId id="300" r:id="rId16"/>
    <p:sldId id="270" r:id="rId17"/>
    <p:sldId id="324" r:id="rId18"/>
    <p:sldId id="302" r:id="rId19"/>
    <p:sldId id="325" r:id="rId20"/>
    <p:sldId id="323" r:id="rId21"/>
    <p:sldId id="326" r:id="rId22"/>
    <p:sldId id="303" r:id="rId23"/>
    <p:sldId id="310" r:id="rId24"/>
    <p:sldId id="30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3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4/13/2023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4/13/2023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02B9795-92DC-40DC-A1CA-9A4B349D7824}" type="datetimeFigureOut">
              <a:rPr lang="en-US" smtClean="0"/>
              <a:pPr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FF54DE5-C571-48E8-A5BC-B369434E2F44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14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67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562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026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46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857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166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‹N°›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89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‹N°›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41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4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‹N°›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2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3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‹N°›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45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‹N°›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8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3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‹N°›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20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5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2B9795-92DC-40DC-A1CA-9A4B349D7824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F54DE5-C571-48E8-A5BC-B369434E2F4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9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dowsgalore.com/2014/02/mauritius-island-of-wonders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BC5DE-48E7-4D6D-9833-F9FC9938E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4735669"/>
          </a:xfrm>
        </p:spPr>
        <p:txBody>
          <a:bodyPr/>
          <a:lstStyle/>
          <a:p>
            <a:r>
              <a:rPr lang="en-US" dirty="0"/>
              <a:t>2).  LES RITUELS JUDICIAIRES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45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70818-643C-44FB-8003-897AEB7AD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BOODHNA V RAMDEWAR [2001 SCJ 275]</a:t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96724-2D21-426E-ADD2-CB20820E9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DROIT DE PROPRIETE</a:t>
            </a:r>
          </a:p>
          <a:p>
            <a:endParaRPr lang="en-US" dirty="0"/>
          </a:p>
          <a:p>
            <a:r>
              <a:rPr lang="en-US" dirty="0"/>
              <a:t>EMPIETEMENT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12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9ECFF-6AE9-4E9B-ABF4-331AE9FF5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076" y="864565"/>
            <a:ext cx="11390811" cy="1303867"/>
          </a:xfrm>
        </p:spPr>
        <p:txBody>
          <a:bodyPr>
            <a:noAutofit/>
          </a:bodyPr>
          <a:lstStyle/>
          <a:p>
            <a:r>
              <a:rPr lang="en-US" sz="3400" b="1" dirty="0"/>
              <a:t>STATE v KHOYRATTY ABDOOL RACHID [2004 PRV 59]</a:t>
            </a:r>
            <a:br>
              <a:rPr lang="en-US" sz="3400" b="1" dirty="0"/>
            </a:br>
            <a:endParaRPr lang="en-US" sz="3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353FD-EC1E-4498-8A40-F4E8E3358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4654622"/>
          </a:xfrm>
        </p:spPr>
        <p:txBody>
          <a:bodyPr>
            <a:normAutofit/>
          </a:bodyPr>
          <a:lstStyle/>
          <a:p>
            <a:r>
              <a:rPr lang="en-US" dirty="0" err="1"/>
              <a:t>Procédure</a:t>
            </a:r>
            <a:r>
              <a:rPr lang="en-US" dirty="0"/>
              <a:t> aux </a:t>
            </a:r>
            <a:r>
              <a:rPr lang="en-US" dirty="0" err="1"/>
              <a:t>pénales</a:t>
            </a:r>
            <a:endParaRPr lang="en-US" dirty="0"/>
          </a:p>
          <a:p>
            <a:r>
              <a:rPr lang="en-US" dirty="0" err="1"/>
              <a:t>Demandes</a:t>
            </a:r>
            <a:r>
              <a:rPr lang="en-US" dirty="0"/>
              <a:t> de mise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liberté</a:t>
            </a:r>
            <a:r>
              <a:rPr lang="en-US" dirty="0"/>
              <a:t> </a:t>
            </a:r>
            <a:r>
              <a:rPr lang="en-US" dirty="0" err="1"/>
              <a:t>conditionnelle</a:t>
            </a:r>
            <a:r>
              <a:rPr lang="en-US" dirty="0"/>
              <a:t>   </a:t>
            </a:r>
          </a:p>
          <a:p>
            <a:r>
              <a:rPr lang="en-US" dirty="0" err="1"/>
              <a:t>Délits</a:t>
            </a:r>
            <a:r>
              <a:rPr lang="en-US" dirty="0"/>
              <a:t> de traffic des </a:t>
            </a:r>
            <a:r>
              <a:rPr lang="en-US" dirty="0" err="1"/>
              <a:t>stupéfiants</a:t>
            </a:r>
            <a:endParaRPr lang="en-US" dirty="0"/>
          </a:p>
          <a:p>
            <a:r>
              <a:rPr lang="en-US" dirty="0"/>
              <a:t>Dispositions </a:t>
            </a:r>
            <a:r>
              <a:rPr lang="en-US" dirty="0" err="1"/>
              <a:t>légales</a:t>
            </a:r>
            <a:r>
              <a:rPr lang="en-US" dirty="0"/>
              <a:t> pour </a:t>
            </a:r>
            <a:r>
              <a:rPr lang="en-US" dirty="0" err="1"/>
              <a:t>exclure</a:t>
            </a:r>
            <a:r>
              <a:rPr lang="en-US" dirty="0"/>
              <a:t> le droit à la </a:t>
            </a:r>
            <a:r>
              <a:rPr lang="en-US" dirty="0" err="1"/>
              <a:t>liberté</a:t>
            </a:r>
            <a:r>
              <a:rPr lang="en-US" dirty="0"/>
              <a:t> </a:t>
            </a:r>
            <a:r>
              <a:rPr lang="en-US" dirty="0" err="1"/>
              <a:t>conditionnelle</a:t>
            </a:r>
            <a:r>
              <a:rPr lang="en-US" dirty="0"/>
              <a:t> </a:t>
            </a:r>
          </a:p>
          <a:p>
            <a:r>
              <a:rPr lang="en-US" dirty="0"/>
              <a:t>Le </a:t>
            </a:r>
            <a:r>
              <a:rPr lang="en-US" dirty="0" err="1"/>
              <a:t>rôle</a:t>
            </a:r>
            <a:r>
              <a:rPr lang="en-US" dirty="0"/>
              <a:t> du </a:t>
            </a:r>
            <a:r>
              <a:rPr lang="en-US" dirty="0" err="1"/>
              <a:t>judiciaire</a:t>
            </a:r>
            <a:r>
              <a:rPr lang="en-US" dirty="0"/>
              <a:t> </a:t>
            </a:r>
          </a:p>
          <a:p>
            <a:r>
              <a:rPr lang="en-US" dirty="0"/>
              <a:t>La </a:t>
            </a:r>
            <a:r>
              <a:rPr lang="en-US" dirty="0" err="1"/>
              <a:t>séparation</a:t>
            </a:r>
            <a:r>
              <a:rPr lang="en-US" dirty="0"/>
              <a:t> de </a:t>
            </a:r>
            <a:r>
              <a:rPr lang="en-US" dirty="0" err="1"/>
              <a:t>pouvoirs</a:t>
            </a:r>
            <a:r>
              <a:rPr lang="en-US" dirty="0"/>
              <a:t> – Les </a:t>
            </a:r>
            <a:r>
              <a:rPr lang="en-US" dirty="0" err="1"/>
              <a:t>principes</a:t>
            </a:r>
            <a:r>
              <a:rPr lang="en-US" dirty="0"/>
              <a:t> de la </a:t>
            </a:r>
            <a:r>
              <a:rPr lang="en-US" dirty="0" err="1"/>
              <a:t>démocracie</a:t>
            </a:r>
            <a:r>
              <a:rPr lang="en-US" dirty="0"/>
              <a:t> – </a:t>
            </a:r>
            <a:r>
              <a:rPr lang="en-US" dirty="0" err="1"/>
              <a:t>Amendements</a:t>
            </a:r>
            <a:r>
              <a:rPr lang="en-US" dirty="0"/>
              <a:t> de la Constitution </a:t>
            </a:r>
          </a:p>
          <a:p>
            <a:r>
              <a:rPr lang="en-US" dirty="0"/>
              <a:t>Les dispositions relatives aux </a:t>
            </a:r>
            <a:r>
              <a:rPr lang="en-US" dirty="0" err="1"/>
              <a:t>amendements</a:t>
            </a:r>
            <a:r>
              <a:rPr lang="en-US" dirty="0"/>
              <a:t>  </a:t>
            </a:r>
            <a:r>
              <a:rPr lang="en-US" dirty="0" err="1"/>
              <a:t>déclarées</a:t>
            </a:r>
            <a:r>
              <a:rPr lang="en-US" dirty="0"/>
              <a:t> </a:t>
            </a:r>
            <a:r>
              <a:rPr lang="en-US" dirty="0" err="1"/>
              <a:t>anticonstitutionnelles</a:t>
            </a:r>
            <a:r>
              <a:rPr lang="en-US" dirty="0"/>
              <a:t> </a:t>
            </a:r>
          </a:p>
          <a:p>
            <a:r>
              <a:rPr lang="en-US" dirty="0" err="1"/>
              <a:t>L’Appel</a:t>
            </a:r>
            <a:r>
              <a:rPr lang="en-US" dirty="0"/>
              <a:t> </a:t>
            </a:r>
            <a:r>
              <a:rPr lang="en-US" dirty="0" err="1"/>
              <a:t>rejeté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10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DB919-B58C-42EB-9ECD-3F1E292E0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1" y="546099"/>
            <a:ext cx="10233655" cy="1303867"/>
          </a:xfrm>
        </p:spPr>
        <p:txBody>
          <a:bodyPr>
            <a:normAutofit/>
          </a:bodyPr>
          <a:lstStyle/>
          <a:p>
            <a:r>
              <a:rPr lang="en-US" sz="3600" b="1" dirty="0"/>
              <a:t>GUJADHUR G  v GUJADHUR G 2006 PRV 51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B056E-0F78-4E77-83DD-B624E1F0B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4061" y="1689099"/>
            <a:ext cx="9601196" cy="331893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JUGE DES REFERES</a:t>
            </a:r>
          </a:p>
        </p:txBody>
      </p:sp>
    </p:spTree>
    <p:extLst>
      <p:ext uri="{BB962C8B-B14F-4D97-AF65-F5344CB8AC3E}">
        <p14:creationId xmlns:p14="http://schemas.microsoft.com/office/powerpoint/2010/main" val="372976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9C943-EE4C-4F86-92EB-C4EE8A61C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34" y="302078"/>
            <a:ext cx="11665132" cy="1668780"/>
          </a:xfrm>
        </p:spPr>
        <p:txBody>
          <a:bodyPr>
            <a:normAutofit/>
          </a:bodyPr>
          <a:lstStyle/>
          <a:p>
            <a:r>
              <a:rPr lang="en-US" sz="3400" b="1" dirty="0"/>
              <a:t>MANILALL </a:t>
            </a:r>
            <a:r>
              <a:rPr lang="en-US" sz="3400" b="1" dirty="0" err="1"/>
              <a:t>Maganlal</a:t>
            </a:r>
            <a:r>
              <a:rPr lang="en-US" sz="3400" b="1" dirty="0"/>
              <a:t> Shah, Alias MANILALL DOCTOR, 1910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7FCC1-898E-42A1-BDFC-C8A925502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205991"/>
            <a:ext cx="9603275" cy="326035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L’ INCIDENT DE POUVOIR PORTER LE TURBAN EN COUR</a:t>
            </a:r>
          </a:p>
          <a:p>
            <a:endParaRPr lang="en-US" dirty="0"/>
          </a:p>
          <a:p>
            <a:r>
              <a:rPr lang="en-US" dirty="0"/>
              <a:t>C.M ATCHIA V DISTRICT MAGISTRATE OF PORT LOUIS 2eme DIVISION</a:t>
            </a:r>
          </a:p>
          <a:p>
            <a:endParaRPr lang="en-US" dirty="0"/>
          </a:p>
          <a:p>
            <a:r>
              <a:rPr lang="en-US" dirty="0"/>
              <a:t>LES REGLEMENTS CHANGES PAR LES JUGES DE LA COUR SUPREME EN 1910.</a:t>
            </a:r>
          </a:p>
        </p:txBody>
      </p:sp>
    </p:spTree>
    <p:extLst>
      <p:ext uri="{BB962C8B-B14F-4D97-AF65-F5344CB8AC3E}">
        <p14:creationId xmlns:p14="http://schemas.microsoft.com/office/powerpoint/2010/main" val="86506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A05C33-1A30-4FB9-A9B5-BB98CA266F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23"/>
          <a:stretch/>
        </p:blipFill>
        <p:spPr>
          <a:xfrm>
            <a:off x="347035" y="345806"/>
            <a:ext cx="11447175" cy="6256703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8C889177-67BD-45EE-BF92-6C3222E4D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106" y="-511447"/>
            <a:ext cx="9601196" cy="1303867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/>
              <a:t>Les </a:t>
            </a:r>
            <a:r>
              <a:rPr lang="en-US" sz="2400" b="1" dirty="0" err="1"/>
              <a:t>Textes</a:t>
            </a:r>
            <a:r>
              <a:rPr lang="en-US" sz="2400" b="1" dirty="0"/>
              <a:t> De </a:t>
            </a:r>
            <a:r>
              <a:rPr lang="en-US" sz="2400" b="1" dirty="0" err="1"/>
              <a:t>Loi</a:t>
            </a:r>
            <a:r>
              <a:rPr lang="en-US" sz="2400" b="1" dirty="0"/>
              <a:t> </a:t>
            </a:r>
            <a:r>
              <a:rPr lang="en-US" sz="2400" b="1" dirty="0" err="1"/>
              <a:t>Historiques</a:t>
            </a:r>
            <a:r>
              <a:rPr lang="en-US" sz="2400" b="1" dirty="0"/>
              <a:t> Exposes</a:t>
            </a:r>
            <a:endParaRPr lang="en-MU" sz="2400" b="1" dirty="0"/>
          </a:p>
        </p:txBody>
      </p:sp>
    </p:spTree>
    <p:extLst>
      <p:ext uri="{BB962C8B-B14F-4D97-AF65-F5344CB8AC3E}">
        <p14:creationId xmlns:p14="http://schemas.microsoft.com/office/powerpoint/2010/main" val="124214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C639D4-19C5-4929-989F-24264F546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302" y="-469900"/>
            <a:ext cx="9601196" cy="1303867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Les </a:t>
            </a:r>
            <a:r>
              <a:rPr lang="en-US" sz="3600" b="1" dirty="0" err="1"/>
              <a:t>Textes</a:t>
            </a:r>
            <a:r>
              <a:rPr lang="en-US" sz="3600" b="1" dirty="0"/>
              <a:t> De </a:t>
            </a:r>
            <a:r>
              <a:rPr lang="en-US" sz="3600" b="1" dirty="0" err="1"/>
              <a:t>Loi</a:t>
            </a:r>
            <a:r>
              <a:rPr lang="en-US" sz="3600" b="1" dirty="0"/>
              <a:t> </a:t>
            </a:r>
            <a:r>
              <a:rPr lang="en-US" sz="3600" b="1" dirty="0" err="1"/>
              <a:t>Historiques</a:t>
            </a:r>
            <a:r>
              <a:rPr lang="en-US" sz="3600" b="1" dirty="0"/>
              <a:t> Exposes</a:t>
            </a:r>
            <a:endParaRPr lang="en-MU" sz="3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EFA523-5A0B-4E91-B612-69C8C9C4A5DA}"/>
              </a:ext>
            </a:extLst>
          </p:cNvPr>
          <p:cNvSpPr txBox="1"/>
          <p:nvPr/>
        </p:nvSpPr>
        <p:spPr>
          <a:xfrm>
            <a:off x="285750" y="381000"/>
            <a:ext cx="11620500" cy="66941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300" dirty="0"/>
              <a:t> </a:t>
            </a:r>
            <a:endParaRPr lang="en-MU" sz="1300" dirty="0"/>
          </a:p>
          <a:p>
            <a:pPr lvl="0"/>
            <a:r>
              <a:rPr lang="en-GB" sz="1300" b="1" dirty="0"/>
              <a:t>LOIS ET ARRÊTÉS DE L’ASSEMBLÉE COLONIALE,</a:t>
            </a:r>
            <a:r>
              <a:rPr lang="en-GB" sz="1300" dirty="0"/>
              <a:t>  AN IV, </a:t>
            </a:r>
            <a:endParaRPr lang="en-MU" sz="1300" dirty="0"/>
          </a:p>
          <a:p>
            <a:r>
              <a:rPr lang="en-GB" sz="1300" dirty="0" err="1"/>
              <a:t>Manuscrit</a:t>
            </a:r>
            <a:r>
              <a:rPr lang="en-GB" sz="1300" dirty="0"/>
              <a:t> de </a:t>
            </a:r>
            <a:r>
              <a:rPr lang="en-GB" sz="1300" dirty="0" err="1"/>
              <a:t>Malartic</a:t>
            </a:r>
            <a:r>
              <a:rPr lang="en-GB" sz="1300" dirty="0"/>
              <a:t>, Gouverneur de </a:t>
            </a:r>
            <a:r>
              <a:rPr lang="en-GB" sz="1300" dirty="0" err="1"/>
              <a:t>l’Ile</a:t>
            </a:r>
            <a:r>
              <a:rPr lang="en-GB" sz="1300" dirty="0"/>
              <a:t> De France (1792-1800) </a:t>
            </a:r>
            <a:endParaRPr lang="en-MU" sz="1300" dirty="0"/>
          </a:p>
          <a:p>
            <a:r>
              <a:rPr lang="en-GB" sz="1300" b="1" dirty="0"/>
              <a:t> </a:t>
            </a:r>
            <a:endParaRPr lang="en-MU" sz="1300" dirty="0"/>
          </a:p>
          <a:p>
            <a:pPr lvl="0"/>
            <a:r>
              <a:rPr lang="en-GB" sz="1300" b="1" dirty="0"/>
              <a:t>OBSERVATIONS FAITES DES TRIBUNAUX D'APPEL SUR LE PROJET DE CODE CIVIL</a:t>
            </a:r>
            <a:r>
              <a:rPr lang="en-GB" sz="1300" dirty="0"/>
              <a:t>, </a:t>
            </a:r>
            <a:endParaRPr lang="en-MU" sz="1300" dirty="0"/>
          </a:p>
          <a:p>
            <a:r>
              <a:rPr lang="en-GB" sz="1300" dirty="0"/>
              <a:t>	3eme </a:t>
            </a:r>
            <a:r>
              <a:rPr lang="en-GB" sz="1300" dirty="0" err="1"/>
              <a:t>partie</a:t>
            </a:r>
            <a:r>
              <a:rPr lang="en-GB" sz="1300" dirty="0"/>
              <a:t>, (Brumaire an X) </a:t>
            </a:r>
            <a:endParaRPr lang="en-MU" sz="1300" dirty="0"/>
          </a:p>
          <a:p>
            <a:r>
              <a:rPr lang="en-GB" sz="1300" b="1" dirty="0"/>
              <a:t> </a:t>
            </a:r>
            <a:endParaRPr lang="en-MU" sz="1300" dirty="0"/>
          </a:p>
          <a:p>
            <a:pPr lvl="0"/>
            <a:r>
              <a:rPr lang="en-GB" sz="1300" b="1" dirty="0"/>
              <a:t>CODE DES ILES DE FRANCE ET DE LA RÉUNION    </a:t>
            </a:r>
            <a:endParaRPr lang="en-MU" sz="1300" dirty="0"/>
          </a:p>
          <a:p>
            <a:r>
              <a:rPr lang="en-GB" sz="1300" dirty="0"/>
              <a:t>(</a:t>
            </a:r>
            <a:r>
              <a:rPr lang="en-GB" sz="1300" dirty="0" err="1"/>
              <a:t>ou</a:t>
            </a:r>
            <a:r>
              <a:rPr lang="en-GB" sz="1300" dirty="0"/>
              <a:t> </a:t>
            </a:r>
            <a:r>
              <a:rPr lang="en-GB" sz="1300" dirty="0" err="1"/>
              <a:t>Receuil</a:t>
            </a:r>
            <a:r>
              <a:rPr lang="en-GB" sz="1300" dirty="0"/>
              <a:t> des </a:t>
            </a:r>
            <a:r>
              <a:rPr lang="en-GB" sz="1300" dirty="0" err="1"/>
              <a:t>Arrêtés</a:t>
            </a:r>
            <a:r>
              <a:rPr lang="en-GB" sz="1300" dirty="0"/>
              <a:t>, </a:t>
            </a:r>
            <a:r>
              <a:rPr lang="en-GB" sz="1300" dirty="0" err="1"/>
              <a:t>Réglemens</a:t>
            </a:r>
            <a:r>
              <a:rPr lang="en-GB" sz="1300" dirty="0"/>
              <a:t>, Ordonnances et Proclamations des trois </a:t>
            </a:r>
            <a:r>
              <a:rPr lang="en-GB" sz="1300" dirty="0" err="1"/>
              <a:t>Magistrats</a:t>
            </a:r>
            <a:r>
              <a:rPr lang="en-GB" sz="1300" dirty="0"/>
              <a:t> qui </a:t>
            </a:r>
            <a:r>
              <a:rPr lang="en-GB" sz="1300" dirty="0" err="1"/>
              <a:t>gouvernent</a:t>
            </a:r>
            <a:r>
              <a:rPr lang="en-GB" sz="1300" dirty="0"/>
              <a:t> </a:t>
            </a:r>
            <a:r>
              <a:rPr lang="en-GB" sz="1300" dirty="0" err="1"/>
              <a:t>lesdistes</a:t>
            </a:r>
            <a:r>
              <a:rPr lang="en-GB" sz="1300" dirty="0"/>
              <a:t> Iles.</a:t>
            </a:r>
            <a:endParaRPr lang="en-MU" sz="1300" dirty="0"/>
          </a:p>
          <a:p>
            <a:r>
              <a:rPr lang="en-GB" sz="1300" dirty="0"/>
              <a:t> le 1er Vendemiaire  au XII (</a:t>
            </a:r>
            <a:r>
              <a:rPr lang="en-GB" sz="1300" dirty="0" err="1"/>
              <a:t>IIème</a:t>
            </a:r>
            <a:r>
              <a:rPr lang="en-GB" sz="1300" dirty="0"/>
              <a:t> </a:t>
            </a:r>
            <a:r>
              <a:rPr lang="en-GB" sz="1300" dirty="0" err="1"/>
              <a:t>année</a:t>
            </a:r>
            <a:r>
              <a:rPr lang="en-GB" sz="1300" dirty="0"/>
              <a:t>)</a:t>
            </a:r>
            <a:endParaRPr lang="en-MU" sz="1300" dirty="0"/>
          </a:p>
          <a:p>
            <a:r>
              <a:rPr lang="en-GB" sz="1300" dirty="0"/>
              <a:t> </a:t>
            </a:r>
            <a:endParaRPr lang="en-MU" sz="1300" dirty="0"/>
          </a:p>
          <a:p>
            <a:pPr lvl="0"/>
            <a:r>
              <a:rPr lang="en-GB" sz="1300" b="1" dirty="0"/>
              <a:t>CODE PÉNALE</a:t>
            </a:r>
            <a:endParaRPr lang="en-MU" sz="1300" dirty="0"/>
          </a:p>
          <a:p>
            <a:r>
              <a:rPr lang="en-GB" sz="1300" dirty="0"/>
              <a:t>	</a:t>
            </a:r>
            <a:r>
              <a:rPr lang="en-GB" sz="1300" dirty="0" err="1"/>
              <a:t>Arrêté</a:t>
            </a:r>
            <a:r>
              <a:rPr lang="en-GB" sz="1300" dirty="0"/>
              <a:t> par </a:t>
            </a:r>
            <a:r>
              <a:rPr lang="en-GB" sz="1300" dirty="0" err="1"/>
              <a:t>l’Assemblée</a:t>
            </a:r>
            <a:r>
              <a:rPr lang="en-GB" sz="1300" dirty="0"/>
              <a:t> </a:t>
            </a:r>
            <a:r>
              <a:rPr lang="en-GB" sz="1300" dirty="0" err="1"/>
              <a:t>Coloniale</a:t>
            </a:r>
            <a:r>
              <a:rPr lang="en-GB" sz="1300" dirty="0"/>
              <a:t> </a:t>
            </a:r>
            <a:r>
              <a:rPr lang="en-GB" sz="1300" dirty="0" err="1"/>
              <a:t>en</a:t>
            </a:r>
            <a:r>
              <a:rPr lang="en-GB" sz="1300" dirty="0"/>
              <a:t> la séance du 7 </a:t>
            </a:r>
            <a:r>
              <a:rPr lang="en-GB" sz="1300" dirty="0" err="1"/>
              <a:t>août</a:t>
            </a:r>
            <a:r>
              <a:rPr lang="en-GB" sz="1300" dirty="0"/>
              <a:t> 1793</a:t>
            </a:r>
            <a:endParaRPr lang="en-MU" sz="1300" dirty="0"/>
          </a:p>
          <a:p>
            <a:r>
              <a:rPr lang="en-GB" sz="1300" dirty="0"/>
              <a:t> </a:t>
            </a:r>
            <a:endParaRPr lang="en-MU" sz="1300" dirty="0"/>
          </a:p>
          <a:p>
            <a:pPr lvl="0"/>
            <a:r>
              <a:rPr lang="en-GB" sz="1300" b="1" dirty="0"/>
              <a:t>CODE DES ILES DE FRANCE ET DE BOURBON </a:t>
            </a:r>
            <a:endParaRPr lang="en-MU" sz="1300" dirty="0"/>
          </a:p>
          <a:p>
            <a:r>
              <a:rPr lang="en-GB" sz="1300" b="1" dirty="0"/>
              <a:t>Par M. </a:t>
            </a:r>
            <a:r>
              <a:rPr lang="en-GB" sz="1300" b="1" dirty="0" err="1"/>
              <a:t>Delaleu</a:t>
            </a:r>
            <a:r>
              <a:rPr lang="en-GB" sz="1300" b="1" dirty="0"/>
              <a:t>,</a:t>
            </a:r>
            <a:r>
              <a:rPr lang="en-GB" sz="1300" dirty="0"/>
              <a:t> </a:t>
            </a:r>
            <a:r>
              <a:rPr lang="en-GB" sz="1300" dirty="0" err="1"/>
              <a:t>Conseiller</a:t>
            </a:r>
            <a:r>
              <a:rPr lang="en-GB" sz="1300" dirty="0"/>
              <a:t> au Conseil </a:t>
            </a:r>
            <a:r>
              <a:rPr lang="en-GB" sz="1300" dirty="0" err="1"/>
              <a:t>Suprérieur</a:t>
            </a:r>
            <a:r>
              <a:rPr lang="en-GB" sz="1300" dirty="0"/>
              <a:t> de </a:t>
            </a:r>
            <a:r>
              <a:rPr lang="en-GB" sz="1300" dirty="0" err="1"/>
              <a:t>l’Ile</a:t>
            </a:r>
            <a:r>
              <a:rPr lang="en-GB" sz="1300" dirty="0"/>
              <a:t> de France &amp; Procureur du Roi du Tribunal Terrier de la </a:t>
            </a:r>
            <a:r>
              <a:rPr lang="en-GB" sz="1300" dirty="0" err="1"/>
              <a:t>même</a:t>
            </a:r>
            <a:r>
              <a:rPr lang="en-GB" sz="1300" dirty="0"/>
              <a:t> Ile.</a:t>
            </a:r>
            <a:endParaRPr lang="en-MU" sz="1300" dirty="0"/>
          </a:p>
          <a:p>
            <a:r>
              <a:rPr lang="en-GB" sz="1300" dirty="0"/>
              <a:t>	Tome Premier  (1777)</a:t>
            </a:r>
            <a:endParaRPr lang="en-MU" sz="1300" dirty="0"/>
          </a:p>
          <a:p>
            <a:r>
              <a:rPr lang="en-GB" sz="1300" dirty="0"/>
              <a:t>(Des </a:t>
            </a:r>
            <a:r>
              <a:rPr lang="en-GB" sz="1300" dirty="0" err="1"/>
              <a:t>Édits</a:t>
            </a:r>
            <a:r>
              <a:rPr lang="en-GB" sz="1300" dirty="0"/>
              <a:t>, </a:t>
            </a:r>
            <a:r>
              <a:rPr lang="en-GB" sz="1300" dirty="0" err="1"/>
              <a:t>Déclarations</a:t>
            </a:r>
            <a:r>
              <a:rPr lang="en-GB" sz="1300" dirty="0"/>
              <a:t>, Ordonnances, </a:t>
            </a:r>
            <a:r>
              <a:rPr lang="en-GB" sz="1300" dirty="0" err="1"/>
              <a:t>Arrêts</a:t>
            </a:r>
            <a:r>
              <a:rPr lang="en-GB" sz="1300" dirty="0"/>
              <a:t> &amp; </a:t>
            </a:r>
            <a:r>
              <a:rPr lang="en-GB" sz="1300" dirty="0" err="1"/>
              <a:t>Réglemens</a:t>
            </a:r>
            <a:r>
              <a:rPr lang="en-GB" sz="1300" dirty="0"/>
              <a:t> </a:t>
            </a:r>
            <a:r>
              <a:rPr lang="en-GB" sz="1300" dirty="0" err="1"/>
              <a:t>insérés</a:t>
            </a:r>
            <a:r>
              <a:rPr lang="en-GB" sz="1300" dirty="0"/>
              <a:t> dans le Code de </a:t>
            </a:r>
            <a:r>
              <a:rPr lang="en-GB" sz="1300" dirty="0" err="1"/>
              <a:t>L’Ile</a:t>
            </a:r>
            <a:r>
              <a:rPr lang="en-GB" sz="1300" dirty="0"/>
              <a:t> de France  - </a:t>
            </a:r>
            <a:r>
              <a:rPr lang="en-GB" sz="1300" dirty="0" err="1"/>
              <a:t>années</a:t>
            </a:r>
            <a:r>
              <a:rPr lang="en-GB" sz="1300" dirty="0"/>
              <a:t> 1764 - 1775)</a:t>
            </a:r>
            <a:endParaRPr lang="en-MU" sz="1300" dirty="0"/>
          </a:p>
          <a:p>
            <a:r>
              <a:rPr lang="en-GB" sz="1300" dirty="0"/>
              <a:t> </a:t>
            </a:r>
            <a:endParaRPr lang="en-MU" sz="1300" dirty="0"/>
          </a:p>
          <a:p>
            <a:pPr lvl="0"/>
            <a:r>
              <a:rPr lang="en-GB" sz="1300" b="1" dirty="0"/>
              <a:t>CODE DES ILES DE FRANCE ET DE BOURBON - CODE DELALEU, </a:t>
            </a:r>
            <a:endParaRPr lang="en-MU" sz="1300" dirty="0"/>
          </a:p>
          <a:p>
            <a:r>
              <a:rPr lang="en-GB" sz="1300" dirty="0"/>
              <a:t>Par M. </a:t>
            </a:r>
            <a:r>
              <a:rPr lang="en-GB" sz="1300" dirty="0" err="1"/>
              <a:t>Delaleu</a:t>
            </a:r>
            <a:r>
              <a:rPr lang="en-GB" sz="1300" dirty="0"/>
              <a:t>, </a:t>
            </a:r>
            <a:r>
              <a:rPr lang="en-GB" sz="1300" dirty="0" err="1"/>
              <a:t>Conseiller</a:t>
            </a:r>
            <a:r>
              <a:rPr lang="en-GB" sz="1300" dirty="0"/>
              <a:t> </a:t>
            </a:r>
            <a:r>
              <a:rPr lang="en-GB" sz="1300" dirty="0" err="1"/>
              <a:t>Supérieur</a:t>
            </a:r>
            <a:r>
              <a:rPr lang="en-GB" sz="1300" dirty="0"/>
              <a:t> de </a:t>
            </a:r>
            <a:r>
              <a:rPr lang="en-GB" sz="1300" dirty="0" err="1"/>
              <a:t>l’Ile</a:t>
            </a:r>
            <a:r>
              <a:rPr lang="en-GB" sz="1300" dirty="0"/>
              <a:t> de France et Procureur du Roi du Tribunal </a:t>
            </a:r>
            <a:endParaRPr lang="en-MU" sz="1300" dirty="0"/>
          </a:p>
          <a:p>
            <a:r>
              <a:rPr lang="en-GB" sz="1300" dirty="0" err="1"/>
              <a:t>Deuxième</a:t>
            </a:r>
            <a:r>
              <a:rPr lang="en-GB" sz="1300" dirty="0"/>
              <a:t> </a:t>
            </a:r>
            <a:r>
              <a:rPr lang="en-GB" sz="1300" dirty="0" err="1"/>
              <a:t>Édition</a:t>
            </a:r>
            <a:r>
              <a:rPr lang="en-GB" sz="1300" dirty="0"/>
              <a:t>  1826</a:t>
            </a:r>
            <a:endParaRPr lang="en-MU" sz="1300" dirty="0"/>
          </a:p>
          <a:p>
            <a:r>
              <a:rPr lang="en-GB" sz="1300" dirty="0"/>
              <a:t> </a:t>
            </a:r>
            <a:endParaRPr lang="en-MU" sz="1300" dirty="0"/>
          </a:p>
          <a:p>
            <a:r>
              <a:rPr lang="en-GB" sz="1300" dirty="0"/>
              <a:t> </a:t>
            </a:r>
            <a:endParaRPr lang="en-MU" sz="1300" dirty="0"/>
          </a:p>
          <a:p>
            <a:pPr lvl="0"/>
            <a:r>
              <a:rPr lang="en-GB" sz="1300" b="1" dirty="0"/>
              <a:t>CODE DE PROCÉDURE CIVILE, 1806 </a:t>
            </a:r>
            <a:endParaRPr lang="en-MU" sz="1300" dirty="0"/>
          </a:p>
          <a:p>
            <a:r>
              <a:rPr lang="en-GB" sz="1300" dirty="0" err="1"/>
              <a:t>Édition</a:t>
            </a:r>
            <a:r>
              <a:rPr lang="en-GB" sz="1300" dirty="0"/>
              <a:t>  </a:t>
            </a:r>
            <a:r>
              <a:rPr lang="en-GB" sz="1300" dirty="0" err="1"/>
              <a:t>Stéréotype</a:t>
            </a:r>
            <a:r>
              <a:rPr lang="en-GB" sz="1300" dirty="0"/>
              <a:t> </a:t>
            </a:r>
            <a:r>
              <a:rPr lang="en-GB" sz="1300" dirty="0" err="1"/>
              <a:t>Faite</a:t>
            </a:r>
            <a:r>
              <a:rPr lang="en-GB" sz="1300" dirty="0"/>
              <a:t> Au </a:t>
            </a:r>
            <a:r>
              <a:rPr lang="en-GB" sz="1300" dirty="0" err="1"/>
              <a:t>Moyen</a:t>
            </a:r>
            <a:r>
              <a:rPr lang="en-GB" sz="1300" dirty="0"/>
              <a:t> De Matrices Mobiles </a:t>
            </a:r>
            <a:r>
              <a:rPr lang="en-GB" sz="1300" dirty="0" err="1"/>
              <a:t>En</a:t>
            </a:r>
            <a:r>
              <a:rPr lang="en-GB" sz="1300" dirty="0"/>
              <a:t> </a:t>
            </a:r>
            <a:r>
              <a:rPr lang="en-GB" sz="1300" dirty="0" err="1"/>
              <a:t>Cuivre</a:t>
            </a:r>
            <a:r>
              <a:rPr lang="en-GB" sz="1300" dirty="0"/>
              <a:t>, </a:t>
            </a:r>
            <a:r>
              <a:rPr lang="en-GB" sz="1300" dirty="0" err="1"/>
              <a:t>Procédé</a:t>
            </a:r>
            <a:r>
              <a:rPr lang="en-GB" sz="1300" dirty="0"/>
              <a:t> </a:t>
            </a:r>
            <a:r>
              <a:rPr lang="en-GB" sz="1300" dirty="0" err="1"/>
              <a:t>D’herhan</a:t>
            </a:r>
            <a:r>
              <a:rPr lang="en-GB" sz="1300" dirty="0"/>
              <a:t>, </a:t>
            </a:r>
            <a:r>
              <a:rPr lang="en-GB" sz="1300" dirty="0" err="1"/>
              <a:t>Conforme</a:t>
            </a:r>
            <a:r>
              <a:rPr lang="en-GB" sz="1300" dirty="0"/>
              <a:t> À </a:t>
            </a:r>
            <a:r>
              <a:rPr lang="en-GB" sz="1300" dirty="0" err="1"/>
              <a:t>L’édition</a:t>
            </a:r>
            <a:r>
              <a:rPr lang="en-GB" sz="1300" dirty="0"/>
              <a:t> </a:t>
            </a:r>
            <a:r>
              <a:rPr lang="en-GB" sz="1300" dirty="0" err="1"/>
              <a:t>Originale</a:t>
            </a:r>
            <a:r>
              <a:rPr lang="en-GB" sz="1300" dirty="0"/>
              <a:t> De </a:t>
            </a:r>
            <a:r>
              <a:rPr lang="en-GB" sz="1300" dirty="0" err="1"/>
              <a:t>L’imprimerie</a:t>
            </a:r>
            <a:r>
              <a:rPr lang="en-GB" sz="1300" dirty="0"/>
              <a:t> </a:t>
            </a:r>
            <a:r>
              <a:rPr lang="en-GB" sz="1300" dirty="0" err="1"/>
              <a:t>Impériale</a:t>
            </a:r>
            <a:r>
              <a:rPr lang="en-GB" sz="1300" dirty="0"/>
              <a:t>. </a:t>
            </a:r>
            <a:endParaRPr lang="en-MU" sz="1300" dirty="0"/>
          </a:p>
          <a:p>
            <a:r>
              <a:rPr lang="en-GB" sz="1300" dirty="0"/>
              <a:t> </a:t>
            </a:r>
            <a:endParaRPr lang="en-MU" sz="1300" dirty="0"/>
          </a:p>
          <a:p>
            <a:pPr lvl="0"/>
            <a:r>
              <a:rPr lang="en-GB" sz="1300" b="1" dirty="0"/>
              <a:t>CODE NAPOLEON </a:t>
            </a:r>
            <a:endParaRPr lang="en-MU" sz="1300" dirty="0"/>
          </a:p>
          <a:p>
            <a:r>
              <a:rPr lang="en-GB" sz="1300" b="1" dirty="0"/>
              <a:t>DU 3 SEPTEMBRE 1807 (Bulletin des Lois No 154 Bis)</a:t>
            </a:r>
            <a:endParaRPr lang="en-MU" sz="1300" dirty="0"/>
          </a:p>
          <a:p>
            <a:r>
              <a:rPr lang="en-GB" sz="1300" b="1" dirty="0"/>
              <a:t> </a:t>
            </a:r>
            <a:endParaRPr lang="en-MU" sz="1300" dirty="0"/>
          </a:p>
          <a:p>
            <a:pPr lvl="0"/>
            <a:r>
              <a:rPr lang="en-GB" sz="1300" b="1" dirty="0"/>
              <a:t>RECUEIL COMPLET DES LOIS ET RÈGLEMENS DE L'ILE MAURICE</a:t>
            </a:r>
            <a:r>
              <a:rPr lang="en-GB" sz="1300" dirty="0"/>
              <a:t>,</a:t>
            </a:r>
            <a:endParaRPr lang="en-MU" sz="1300" dirty="0"/>
          </a:p>
          <a:p>
            <a:r>
              <a:rPr lang="en-GB" sz="1300" dirty="0"/>
              <a:t>4ème </a:t>
            </a:r>
            <a:r>
              <a:rPr lang="en-GB" sz="1300" dirty="0" err="1"/>
              <a:t>partie</a:t>
            </a:r>
            <a:r>
              <a:rPr lang="en-GB" sz="1300" dirty="0"/>
              <a:t>, </a:t>
            </a:r>
            <a:r>
              <a:rPr lang="en-GB" sz="1300" dirty="0" err="1"/>
              <a:t>connu</a:t>
            </a:r>
            <a:r>
              <a:rPr lang="en-GB" sz="1300" dirty="0"/>
              <a:t> sous le nom de </a:t>
            </a:r>
            <a:r>
              <a:rPr lang="en-GB" sz="1300" b="1" dirty="0"/>
              <a:t>Code </a:t>
            </a:r>
            <a:r>
              <a:rPr lang="en-GB" sz="1300" b="1" dirty="0" err="1"/>
              <a:t>Decaen</a:t>
            </a:r>
            <a:r>
              <a:rPr lang="en-GB" sz="1300" dirty="0"/>
              <a:t>, (3 </a:t>
            </a:r>
            <a:r>
              <a:rPr lang="en-GB" sz="1300" dirty="0" err="1"/>
              <a:t>vandemiaire</a:t>
            </a:r>
            <a:r>
              <a:rPr lang="en-GB" sz="1300" dirty="0"/>
              <a:t> an XII) (1803)</a:t>
            </a:r>
            <a:endParaRPr lang="en-MU" sz="1300" dirty="0"/>
          </a:p>
          <a:p>
            <a:r>
              <a:rPr lang="en-GB" sz="1300" dirty="0"/>
              <a:t>	</a:t>
            </a:r>
            <a:endParaRPr lang="en-MU" sz="1300" dirty="0"/>
          </a:p>
        </p:txBody>
      </p:sp>
    </p:spTree>
    <p:extLst>
      <p:ext uri="{BB962C8B-B14F-4D97-AF65-F5344CB8AC3E}">
        <p14:creationId xmlns:p14="http://schemas.microsoft.com/office/powerpoint/2010/main" val="4989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E2CA9C-3E15-4088-923D-A7AB34320E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57838" y="1017238"/>
            <a:ext cx="6216108" cy="4662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BE0026-5AA1-4CE4-B06E-00FD27B211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9"/>
          <a:stretch/>
        </p:blipFill>
        <p:spPr>
          <a:xfrm rot="5400000">
            <a:off x="86536" y="804294"/>
            <a:ext cx="616057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5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0F946E-DD9B-42B3-97A6-DF550A9BF6E6}"/>
              </a:ext>
            </a:extLst>
          </p:cNvPr>
          <p:cNvSpPr txBox="1"/>
          <p:nvPr/>
        </p:nvSpPr>
        <p:spPr>
          <a:xfrm>
            <a:off x="0" y="1"/>
            <a:ext cx="12192000" cy="74943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300" b="1" dirty="0"/>
              <a:t> </a:t>
            </a:r>
            <a:endParaRPr lang="en-MU" sz="1300" dirty="0"/>
          </a:p>
          <a:p>
            <a:pPr lvl="0"/>
            <a:r>
              <a:rPr lang="en-GB" sz="1300" b="1" dirty="0"/>
              <a:t>CODE DECAEN (CODE DES ILES DE FRANCE ET DE LA RÉUNION)</a:t>
            </a:r>
            <a:endParaRPr lang="en-MU" sz="1300" dirty="0"/>
          </a:p>
          <a:p>
            <a:r>
              <a:rPr lang="en-GB" sz="1300" b="1" dirty="0"/>
              <a:t>1810  Volume premier  </a:t>
            </a:r>
            <a:r>
              <a:rPr lang="en-GB" sz="1300" i="1" dirty="0"/>
              <a:t>par A. </a:t>
            </a:r>
            <a:r>
              <a:rPr lang="en-GB" sz="1300" i="1" dirty="0" err="1"/>
              <a:t>Sauzier</a:t>
            </a:r>
            <a:endParaRPr lang="en-MU" sz="1300" dirty="0"/>
          </a:p>
          <a:p>
            <a:r>
              <a:rPr lang="en-GB" sz="1300" b="1" dirty="0"/>
              <a:t> </a:t>
            </a:r>
            <a:endParaRPr lang="en-MU" sz="1300" dirty="0"/>
          </a:p>
          <a:p>
            <a:pPr lvl="0"/>
            <a:r>
              <a:rPr lang="en-GB" sz="1300" b="1" dirty="0"/>
              <a:t>RECUEIL COMPLET DES LOIS ET RÈGLEMENS DE L'ILE MAURICE, </a:t>
            </a:r>
            <a:r>
              <a:rPr lang="en-GB" sz="1300" b="1" i="1" dirty="0"/>
              <a:t>CODE DECAEN (1810)</a:t>
            </a:r>
            <a:r>
              <a:rPr lang="en-GB" sz="1300" b="1" dirty="0"/>
              <a:t> ,  NOTE 216 – LETTRES PATENTES DE 1723 CONNU SOUS LE NOM DE </a:t>
            </a:r>
            <a:r>
              <a:rPr lang="en-GB" sz="1300" b="1" i="1" dirty="0"/>
              <a:t>CODE NOIR</a:t>
            </a:r>
            <a:r>
              <a:rPr lang="en-GB" sz="1300" b="1" dirty="0"/>
              <a:t>,  </a:t>
            </a:r>
            <a:r>
              <a:rPr lang="en-GB" sz="1300" b="1" i="1" dirty="0"/>
              <a:t>CODE PÉNALE</a:t>
            </a:r>
            <a:r>
              <a:rPr lang="en-GB" sz="1300" b="1" dirty="0"/>
              <a:t>, NOTE 218 PEINE DE MORT,  </a:t>
            </a:r>
            <a:r>
              <a:rPr lang="en-GB" sz="1300" b="1" i="1" dirty="0"/>
              <a:t>CODE FARQUAR</a:t>
            </a:r>
            <a:r>
              <a:rPr lang="en-GB" sz="1300" b="1" dirty="0"/>
              <a:t>  (1823).</a:t>
            </a:r>
            <a:endParaRPr lang="en-MU" sz="1300" dirty="0"/>
          </a:p>
          <a:p>
            <a:r>
              <a:rPr lang="en-GB" sz="1300" b="1" dirty="0"/>
              <a:t> </a:t>
            </a:r>
            <a:endParaRPr lang="en-MU" sz="1300" dirty="0"/>
          </a:p>
          <a:p>
            <a:pPr lvl="0"/>
            <a:r>
              <a:rPr lang="en-GB" sz="1300" b="1" dirty="0"/>
              <a:t>TABLE GÉNÉRALE PAR BONNEFOY,</a:t>
            </a:r>
            <a:r>
              <a:rPr lang="en-GB" sz="1300" dirty="0"/>
              <a:t> Ancient </a:t>
            </a:r>
            <a:r>
              <a:rPr lang="en-GB" sz="1300" dirty="0" err="1"/>
              <a:t>archiviste</a:t>
            </a:r>
            <a:r>
              <a:rPr lang="en-GB" sz="1300" dirty="0"/>
              <a:t>, </a:t>
            </a:r>
            <a:r>
              <a:rPr lang="en-GB" sz="1300" dirty="0" err="1"/>
              <a:t>cour</a:t>
            </a:r>
            <a:r>
              <a:rPr lang="en-GB" sz="1300" dirty="0"/>
              <a:t> </a:t>
            </a:r>
            <a:r>
              <a:rPr lang="en-GB" sz="1300" dirty="0" err="1"/>
              <a:t>d’appel</a:t>
            </a:r>
            <a:r>
              <a:rPr lang="en-GB" sz="1300" dirty="0"/>
              <a:t> de </a:t>
            </a:r>
            <a:r>
              <a:rPr lang="en-GB" sz="1300" dirty="0" err="1"/>
              <a:t>l’Ile</a:t>
            </a:r>
            <a:r>
              <a:rPr lang="en-GB" sz="1300" dirty="0"/>
              <a:t> Maurice. </a:t>
            </a:r>
            <a:r>
              <a:rPr lang="en-GB" sz="1300" dirty="0" err="1"/>
              <a:t>Alphabétique</a:t>
            </a:r>
            <a:r>
              <a:rPr lang="en-GB" sz="1300" dirty="0"/>
              <a:t> et </a:t>
            </a:r>
            <a:r>
              <a:rPr lang="en-GB" sz="1300" dirty="0" err="1"/>
              <a:t>Analytique</a:t>
            </a:r>
            <a:r>
              <a:rPr lang="en-GB" sz="1300" dirty="0"/>
              <a:t>. Pour </a:t>
            </a:r>
            <a:r>
              <a:rPr lang="en-GB" sz="1300" dirty="0" err="1"/>
              <a:t>servir</a:t>
            </a:r>
            <a:r>
              <a:rPr lang="en-GB" sz="1300" dirty="0"/>
              <a:t> aux </a:t>
            </a:r>
            <a:r>
              <a:rPr lang="en-GB" sz="1300" dirty="0" err="1"/>
              <a:t>recherches</a:t>
            </a:r>
            <a:r>
              <a:rPr lang="en-GB" sz="1300" dirty="0"/>
              <a:t> à faire au </a:t>
            </a:r>
            <a:r>
              <a:rPr lang="en-GB" sz="1300" dirty="0" err="1"/>
              <a:t>grèffe</a:t>
            </a:r>
            <a:r>
              <a:rPr lang="en-GB" sz="1300" dirty="0"/>
              <a:t> de la </a:t>
            </a:r>
            <a:r>
              <a:rPr lang="en-GB" sz="1300" dirty="0" err="1"/>
              <a:t>cour</a:t>
            </a:r>
            <a:r>
              <a:rPr lang="en-GB" sz="1300" dirty="0"/>
              <a:t> </a:t>
            </a:r>
            <a:r>
              <a:rPr lang="en-GB" sz="1300" dirty="0" err="1"/>
              <a:t>suprême</a:t>
            </a:r>
            <a:r>
              <a:rPr lang="en-GB" sz="1300" dirty="0"/>
              <a:t> de </a:t>
            </a:r>
            <a:r>
              <a:rPr lang="en-GB" sz="1300" dirty="0" err="1"/>
              <a:t>l’Ile</a:t>
            </a:r>
            <a:r>
              <a:rPr lang="en-GB" sz="1300" dirty="0"/>
              <a:t> Maurice, </a:t>
            </a:r>
            <a:r>
              <a:rPr lang="en-GB" sz="1300" dirty="0" err="1"/>
              <a:t>concernant</a:t>
            </a:r>
            <a:r>
              <a:rPr lang="en-GB" sz="1300" dirty="0"/>
              <a:t> les </a:t>
            </a:r>
            <a:r>
              <a:rPr lang="en-GB" sz="1300" dirty="0" err="1"/>
              <a:t>lois</a:t>
            </a:r>
            <a:r>
              <a:rPr lang="en-GB" sz="1300" dirty="0"/>
              <a:t> et </a:t>
            </a:r>
            <a:r>
              <a:rPr lang="en-GB" sz="1300" dirty="0" err="1"/>
              <a:t>autres</a:t>
            </a:r>
            <a:r>
              <a:rPr lang="en-GB" sz="1300" dirty="0"/>
              <a:t> dispositions, </a:t>
            </a:r>
            <a:r>
              <a:rPr lang="en-GB" sz="1300" dirty="0" err="1"/>
              <a:t>reglementaires</a:t>
            </a:r>
            <a:r>
              <a:rPr lang="en-GB" sz="1300" dirty="0"/>
              <a:t> et </a:t>
            </a:r>
            <a:r>
              <a:rPr lang="en-GB" sz="1300" dirty="0" err="1"/>
              <a:t>administratives</a:t>
            </a:r>
            <a:r>
              <a:rPr lang="en-GB" sz="1300" dirty="0"/>
              <a:t> de </a:t>
            </a:r>
            <a:r>
              <a:rPr lang="en-GB" sz="1300" dirty="0" err="1"/>
              <a:t>cette</a:t>
            </a:r>
            <a:r>
              <a:rPr lang="en-GB" sz="1300" dirty="0"/>
              <a:t> </a:t>
            </a:r>
            <a:r>
              <a:rPr lang="en-GB" sz="1300" dirty="0" err="1"/>
              <a:t>colonie</a:t>
            </a:r>
            <a:r>
              <a:rPr lang="en-GB" sz="1300" dirty="0"/>
              <a:t>, qui </a:t>
            </a:r>
            <a:r>
              <a:rPr lang="en-GB" sz="1300" dirty="0" err="1"/>
              <a:t>sont</a:t>
            </a:r>
            <a:r>
              <a:rPr lang="en-GB" sz="1300" dirty="0"/>
              <a:t> </a:t>
            </a:r>
            <a:r>
              <a:rPr lang="en-GB" sz="1300" dirty="0" err="1"/>
              <a:t>enregistrées</a:t>
            </a:r>
            <a:r>
              <a:rPr lang="en-GB" sz="1300" dirty="0"/>
              <a:t> </a:t>
            </a:r>
            <a:r>
              <a:rPr lang="en-GB" sz="1300" dirty="0" err="1"/>
              <a:t>ou</a:t>
            </a:r>
            <a:r>
              <a:rPr lang="en-GB" sz="1300" dirty="0"/>
              <a:t> </a:t>
            </a:r>
            <a:r>
              <a:rPr lang="en-GB" sz="1300" dirty="0" err="1"/>
              <a:t>deposées</a:t>
            </a:r>
            <a:r>
              <a:rPr lang="en-GB" sz="1300" dirty="0"/>
              <a:t> à </a:t>
            </a:r>
            <a:r>
              <a:rPr lang="en-GB" sz="1300" dirty="0" err="1"/>
              <a:t>ce</a:t>
            </a:r>
            <a:r>
              <a:rPr lang="en-GB" sz="1300" dirty="0"/>
              <a:t> </a:t>
            </a:r>
            <a:r>
              <a:rPr lang="en-GB" sz="1300" dirty="0" err="1"/>
              <a:t>grèffe</a:t>
            </a:r>
            <a:r>
              <a:rPr lang="en-GB" sz="1300" dirty="0"/>
              <a:t>. </a:t>
            </a:r>
            <a:r>
              <a:rPr lang="en-GB" sz="1300" dirty="0" err="1"/>
              <a:t>Cette</a:t>
            </a:r>
            <a:r>
              <a:rPr lang="en-GB" sz="1300" dirty="0"/>
              <a:t> table </a:t>
            </a:r>
            <a:r>
              <a:rPr lang="en-GB" sz="1300" dirty="0" err="1"/>
              <a:t>embrasse</a:t>
            </a:r>
            <a:r>
              <a:rPr lang="en-GB" sz="1300" dirty="0"/>
              <a:t> un </a:t>
            </a:r>
            <a:r>
              <a:rPr lang="en-GB" sz="1300" dirty="0" err="1"/>
              <a:t>espace</a:t>
            </a:r>
            <a:r>
              <a:rPr lang="en-GB" sz="1300" dirty="0"/>
              <a:t> de 128 </a:t>
            </a:r>
            <a:r>
              <a:rPr lang="en-GB" sz="1300" dirty="0" err="1"/>
              <a:t>ans</a:t>
            </a:r>
            <a:r>
              <a:rPr lang="en-GB" sz="1300" dirty="0"/>
              <a:t>, à </a:t>
            </a:r>
            <a:r>
              <a:rPr lang="en-GB" sz="1300" dirty="0" err="1"/>
              <a:t>partir</a:t>
            </a:r>
            <a:r>
              <a:rPr lang="en-GB" sz="1300" dirty="0"/>
              <a:t> du </a:t>
            </a:r>
            <a:r>
              <a:rPr lang="en-GB" sz="1300" dirty="0" err="1"/>
              <a:t>mois</a:t>
            </a:r>
            <a:r>
              <a:rPr lang="en-GB" sz="1300" dirty="0"/>
              <a:t> de Janvier 1722, date de la colonisation de </a:t>
            </a:r>
            <a:r>
              <a:rPr lang="en-GB" sz="1300" dirty="0" err="1"/>
              <a:t>l’Ile</a:t>
            </a:r>
            <a:r>
              <a:rPr lang="en-GB" sz="1300" dirty="0"/>
              <a:t> Maurice par les </a:t>
            </a:r>
            <a:r>
              <a:rPr lang="en-GB" sz="1300" dirty="0" err="1"/>
              <a:t>Français</a:t>
            </a:r>
            <a:r>
              <a:rPr lang="en-GB" sz="1300" dirty="0"/>
              <a:t>, </a:t>
            </a:r>
            <a:r>
              <a:rPr lang="en-GB" sz="1300" dirty="0" err="1"/>
              <a:t>jusqu’à</a:t>
            </a:r>
            <a:r>
              <a:rPr lang="en-GB" sz="1300" dirty="0"/>
              <a:t> </a:t>
            </a:r>
            <a:r>
              <a:rPr lang="en-GB" sz="1300" dirty="0" err="1"/>
              <a:t>l’année</a:t>
            </a:r>
            <a:r>
              <a:rPr lang="en-GB" sz="1300" dirty="0"/>
              <a:t> 1850 </a:t>
            </a:r>
            <a:r>
              <a:rPr lang="en-GB" sz="1300" dirty="0" err="1"/>
              <a:t>inclusivement</a:t>
            </a:r>
            <a:r>
              <a:rPr lang="en-GB" sz="1300" dirty="0"/>
              <a:t>. </a:t>
            </a:r>
            <a:endParaRPr lang="en-MU" sz="1300" dirty="0"/>
          </a:p>
          <a:p>
            <a:r>
              <a:rPr lang="en-GB" sz="1300" dirty="0"/>
              <a:t>*</a:t>
            </a:r>
            <a:r>
              <a:rPr lang="en-GB" sz="1300" i="1" dirty="0"/>
              <a:t>Livre </a:t>
            </a:r>
            <a:r>
              <a:rPr lang="en-GB" sz="1300" i="1" dirty="0" err="1"/>
              <a:t>offert</a:t>
            </a:r>
            <a:r>
              <a:rPr lang="en-GB" sz="1300" i="1" dirty="0"/>
              <a:t> par R.M. </a:t>
            </a:r>
            <a:r>
              <a:rPr lang="en-GB" sz="1300" i="1" dirty="0" err="1"/>
              <a:t>D’Unienville</a:t>
            </a:r>
            <a:r>
              <a:rPr lang="en-GB" sz="1300" i="1" dirty="0"/>
              <a:t> </a:t>
            </a:r>
            <a:r>
              <a:rPr lang="en-GB" sz="1300" i="1" dirty="0" err="1"/>
              <a:t>en</a:t>
            </a:r>
            <a:r>
              <a:rPr lang="en-GB" sz="1300" i="1" dirty="0"/>
              <a:t> 1939 </a:t>
            </a:r>
            <a:endParaRPr lang="en-MU" sz="1300" dirty="0"/>
          </a:p>
          <a:p>
            <a:pPr lvl="0"/>
            <a:r>
              <a:rPr lang="en-GB" sz="1300" b="1" dirty="0"/>
              <a:t>ABOLITION DE L’ESCLAVAGE, 3ème et 4ème </a:t>
            </a:r>
            <a:r>
              <a:rPr lang="en-GB" sz="1300" b="1" dirty="0" err="1"/>
              <a:t>Année</a:t>
            </a:r>
            <a:r>
              <a:rPr lang="en-GB" sz="1300" b="1" dirty="0"/>
              <a:t> du </a:t>
            </a:r>
            <a:r>
              <a:rPr lang="en-GB" sz="1300" b="1" dirty="0" err="1"/>
              <a:t>reigne</a:t>
            </a:r>
            <a:r>
              <a:rPr lang="en-GB" sz="1300" b="1" dirty="0"/>
              <a:t> de </a:t>
            </a:r>
            <a:r>
              <a:rPr lang="en-GB" sz="1300" b="1" dirty="0" err="1"/>
              <a:t>sa</a:t>
            </a:r>
            <a:r>
              <a:rPr lang="en-GB" sz="1300" b="1" dirty="0"/>
              <a:t> </a:t>
            </a:r>
            <a:r>
              <a:rPr lang="en-GB" sz="1300" b="1" dirty="0" err="1"/>
              <a:t>Majesté</a:t>
            </a:r>
            <a:r>
              <a:rPr lang="en-GB" sz="1300" b="1" dirty="0"/>
              <a:t> William IV Roi, </a:t>
            </a:r>
            <a:endParaRPr lang="en-MU" sz="1300" dirty="0"/>
          </a:p>
          <a:p>
            <a:r>
              <a:rPr lang="en-GB" sz="1300" dirty="0"/>
              <a:t>Chap LXXIII, </a:t>
            </a:r>
            <a:endParaRPr lang="en-MU" sz="1300" dirty="0"/>
          </a:p>
          <a:p>
            <a:r>
              <a:rPr lang="en-GB" sz="1300" dirty="0" err="1"/>
              <a:t>Acte</a:t>
            </a:r>
            <a:r>
              <a:rPr lang="en-GB" sz="1300" dirty="0"/>
              <a:t> pour </a:t>
            </a:r>
            <a:r>
              <a:rPr lang="en-GB" sz="1300" dirty="0" err="1"/>
              <a:t>abolir</a:t>
            </a:r>
            <a:r>
              <a:rPr lang="en-GB" sz="1300" dirty="0"/>
              <a:t> </a:t>
            </a:r>
            <a:r>
              <a:rPr lang="en-GB" sz="1300" dirty="0" err="1"/>
              <a:t>l’esclavage</a:t>
            </a:r>
            <a:r>
              <a:rPr lang="en-GB" sz="1300" dirty="0"/>
              <a:t> dans </a:t>
            </a:r>
            <a:r>
              <a:rPr lang="en-GB" sz="1300" dirty="0" err="1"/>
              <a:t>toutes</a:t>
            </a:r>
            <a:r>
              <a:rPr lang="en-GB" sz="1300" dirty="0"/>
              <a:t> les colonies </a:t>
            </a:r>
            <a:r>
              <a:rPr lang="en-GB" sz="1300" dirty="0" err="1"/>
              <a:t>Britaniques</a:t>
            </a:r>
            <a:r>
              <a:rPr lang="en-GB" sz="1300" dirty="0"/>
              <a:t> pour </a:t>
            </a:r>
            <a:r>
              <a:rPr lang="en-GB" sz="1300" dirty="0" err="1"/>
              <a:t>développer</a:t>
            </a:r>
            <a:r>
              <a:rPr lang="en-GB" sz="1300" dirty="0"/>
              <a:t> </a:t>
            </a:r>
            <a:r>
              <a:rPr lang="en-GB" sz="1300" dirty="0" err="1"/>
              <a:t>l’industrie</a:t>
            </a:r>
            <a:r>
              <a:rPr lang="en-GB" sz="1300" dirty="0"/>
              <a:t> des </a:t>
            </a:r>
            <a:r>
              <a:rPr lang="en-GB" sz="1300" dirty="0" err="1"/>
              <a:t>esclaves</a:t>
            </a:r>
            <a:r>
              <a:rPr lang="en-GB" sz="1300" dirty="0"/>
              <a:t> </a:t>
            </a:r>
            <a:r>
              <a:rPr lang="en-GB" sz="1300" dirty="0" err="1"/>
              <a:t>libérés</a:t>
            </a:r>
            <a:r>
              <a:rPr lang="en-GB" sz="1300" dirty="0"/>
              <a:t>, et pour </a:t>
            </a:r>
            <a:r>
              <a:rPr lang="en-GB" sz="1300" dirty="0" err="1"/>
              <a:t>indemniser</a:t>
            </a:r>
            <a:r>
              <a:rPr lang="en-GB" sz="1300" dirty="0"/>
              <a:t> les </a:t>
            </a:r>
            <a:r>
              <a:rPr lang="en-GB" sz="1300" dirty="0" err="1"/>
              <a:t>personnes</a:t>
            </a:r>
            <a:r>
              <a:rPr lang="en-GB" sz="1300" dirty="0"/>
              <a:t> </a:t>
            </a:r>
            <a:r>
              <a:rPr lang="en-GB" sz="1300" dirty="0" err="1"/>
              <a:t>ayant</a:t>
            </a:r>
            <a:r>
              <a:rPr lang="en-GB" sz="1300" dirty="0"/>
              <a:t> droit </a:t>
            </a:r>
            <a:r>
              <a:rPr lang="en-GB" sz="1300" dirty="0" err="1"/>
              <a:t>jusqu’ici</a:t>
            </a:r>
            <a:r>
              <a:rPr lang="en-GB" sz="1300" dirty="0"/>
              <a:t> au service de </a:t>
            </a:r>
            <a:r>
              <a:rPr lang="en-GB" sz="1300" dirty="0" err="1"/>
              <a:t>ces</a:t>
            </a:r>
            <a:r>
              <a:rPr lang="en-GB" sz="1300" dirty="0"/>
              <a:t> </a:t>
            </a:r>
            <a:r>
              <a:rPr lang="en-GB" sz="1300" dirty="0" err="1"/>
              <a:t>mêmes</a:t>
            </a:r>
            <a:r>
              <a:rPr lang="en-GB" sz="1300" dirty="0"/>
              <a:t> </a:t>
            </a:r>
            <a:r>
              <a:rPr lang="en-GB" sz="1300" dirty="0" err="1"/>
              <a:t>esclaves</a:t>
            </a:r>
            <a:r>
              <a:rPr lang="en-GB" sz="1300" dirty="0"/>
              <a:t>. </a:t>
            </a:r>
            <a:r>
              <a:rPr lang="en-GB" sz="1300" b="1" dirty="0"/>
              <a:t> (28 </a:t>
            </a:r>
            <a:r>
              <a:rPr lang="en-GB" sz="1300" b="1" dirty="0" err="1"/>
              <a:t>Août</a:t>
            </a:r>
            <a:r>
              <a:rPr lang="en-GB" sz="1300" b="1" dirty="0"/>
              <a:t> 1833) </a:t>
            </a:r>
            <a:endParaRPr lang="en-MU" sz="1300" dirty="0"/>
          </a:p>
          <a:p>
            <a:r>
              <a:rPr lang="en-GB" sz="1300" b="1" dirty="0"/>
              <a:t> </a:t>
            </a:r>
            <a:endParaRPr lang="en-MU" sz="1300" dirty="0"/>
          </a:p>
          <a:p>
            <a:pPr lvl="0"/>
            <a:r>
              <a:rPr lang="en-GB" sz="1300" b="1" dirty="0"/>
              <a:t>MAURITIUS SUPREME COURT LAW LIBRARY CATALOGUE 1865 </a:t>
            </a:r>
            <a:endParaRPr lang="en-MU" sz="1300" dirty="0"/>
          </a:p>
          <a:p>
            <a:r>
              <a:rPr lang="en-GB" sz="1300" b="1" dirty="0"/>
              <a:t> </a:t>
            </a:r>
            <a:endParaRPr lang="en-MU" sz="1300" dirty="0"/>
          </a:p>
          <a:p>
            <a:pPr lvl="0"/>
            <a:r>
              <a:rPr lang="en-GB" sz="1300" dirty="0" err="1"/>
              <a:t>Recueil</a:t>
            </a:r>
            <a:r>
              <a:rPr lang="en-GB" sz="1300" dirty="0"/>
              <a:t> des Lois, Ordonnances, Proclamations, Notes et Avis du </a:t>
            </a:r>
            <a:r>
              <a:rPr lang="en-GB" sz="1300" dirty="0" err="1"/>
              <a:t>Gouvernement</a:t>
            </a:r>
            <a:r>
              <a:rPr lang="en-GB" sz="1300" dirty="0"/>
              <a:t> –</a:t>
            </a:r>
            <a:endParaRPr lang="en-MU" sz="1300" dirty="0"/>
          </a:p>
          <a:p>
            <a:r>
              <a:rPr lang="en-GB" sz="1300" dirty="0" err="1"/>
              <a:t>Publié</a:t>
            </a:r>
            <a:r>
              <a:rPr lang="en-GB" sz="1300" dirty="0"/>
              <a:t> à </a:t>
            </a:r>
            <a:r>
              <a:rPr lang="en-GB" sz="1300" dirty="0" err="1"/>
              <a:t>l’Ile</a:t>
            </a:r>
            <a:r>
              <a:rPr lang="en-GB" sz="1300" dirty="0"/>
              <a:t> Maurice, 1846.</a:t>
            </a:r>
            <a:endParaRPr lang="en-MU" sz="1300" dirty="0"/>
          </a:p>
          <a:p>
            <a:r>
              <a:rPr lang="en-GB" sz="1300" dirty="0"/>
              <a:t> </a:t>
            </a:r>
            <a:endParaRPr lang="en-MU" sz="1300" dirty="0"/>
          </a:p>
          <a:p>
            <a:r>
              <a:rPr lang="en-GB" sz="1300" dirty="0"/>
              <a:t> </a:t>
            </a:r>
            <a:endParaRPr lang="en-MU" sz="1300" dirty="0"/>
          </a:p>
          <a:p>
            <a:pPr lvl="0"/>
            <a:r>
              <a:rPr lang="en-GB" sz="1300" b="1" dirty="0"/>
              <a:t>CODE DES ILES DE FRANCE ET DE BOURBON</a:t>
            </a:r>
            <a:endParaRPr lang="en-MU" sz="1300" dirty="0"/>
          </a:p>
          <a:p>
            <a:r>
              <a:rPr lang="en-GB" sz="1300" dirty="0"/>
              <a:t>Par M. </a:t>
            </a:r>
            <a:r>
              <a:rPr lang="en-GB" sz="1300" dirty="0" err="1"/>
              <a:t>Delaleu</a:t>
            </a:r>
            <a:r>
              <a:rPr lang="en-GB" sz="1300" dirty="0"/>
              <a:t>, </a:t>
            </a:r>
            <a:r>
              <a:rPr lang="en-GB" sz="1300" dirty="0" err="1"/>
              <a:t>Conseiller</a:t>
            </a:r>
            <a:r>
              <a:rPr lang="en-GB" sz="1300" dirty="0"/>
              <a:t> </a:t>
            </a:r>
            <a:r>
              <a:rPr lang="en-GB" sz="1300" dirty="0" err="1"/>
              <a:t>Supérieur</a:t>
            </a:r>
            <a:r>
              <a:rPr lang="en-GB" sz="1300" dirty="0"/>
              <a:t> de </a:t>
            </a:r>
            <a:r>
              <a:rPr lang="en-GB" sz="1300" dirty="0" err="1"/>
              <a:t>l’Ile</a:t>
            </a:r>
            <a:r>
              <a:rPr lang="en-GB" sz="1300" dirty="0"/>
              <a:t> de France et Procureur du Roi au Tribunal </a:t>
            </a:r>
            <a:r>
              <a:rPr lang="en-GB" sz="1300" dirty="0" err="1"/>
              <a:t>Terrien</a:t>
            </a:r>
            <a:r>
              <a:rPr lang="en-GB" sz="1300" dirty="0"/>
              <a:t> de la </a:t>
            </a:r>
            <a:r>
              <a:rPr lang="en-GB" sz="1300" dirty="0" err="1"/>
              <a:t>même</a:t>
            </a:r>
            <a:r>
              <a:rPr lang="en-GB" sz="1300" dirty="0"/>
              <a:t> </a:t>
            </a:r>
            <a:r>
              <a:rPr lang="en-GB" sz="1300" dirty="0" err="1"/>
              <a:t>ile</a:t>
            </a:r>
            <a:r>
              <a:rPr lang="en-GB" sz="1300" dirty="0"/>
              <a:t>.   </a:t>
            </a:r>
            <a:r>
              <a:rPr lang="en-GB" sz="1300" dirty="0" err="1"/>
              <a:t>Deuxième</a:t>
            </a:r>
            <a:r>
              <a:rPr lang="en-GB" sz="1300" dirty="0"/>
              <a:t> </a:t>
            </a:r>
            <a:r>
              <a:rPr lang="en-GB" sz="1300" dirty="0" err="1"/>
              <a:t>Édition</a:t>
            </a:r>
            <a:endParaRPr lang="en-MU" sz="1300" dirty="0"/>
          </a:p>
          <a:p>
            <a:r>
              <a:rPr lang="en-GB" sz="1300" dirty="0"/>
              <a:t> </a:t>
            </a:r>
            <a:endParaRPr lang="en-MU" sz="1300" dirty="0"/>
          </a:p>
          <a:p>
            <a:r>
              <a:rPr lang="en-GB" sz="1300" dirty="0"/>
              <a:t> </a:t>
            </a:r>
            <a:endParaRPr lang="en-MU" sz="1300" dirty="0"/>
          </a:p>
          <a:p>
            <a:pPr lvl="0"/>
            <a:r>
              <a:rPr lang="en-GB" sz="1300" b="1" dirty="0"/>
              <a:t>CODE DES ISLES DE FRANCE ET DE LA RÉUNION,</a:t>
            </a:r>
            <a:endParaRPr lang="en-MU" sz="1300" dirty="0"/>
          </a:p>
          <a:p>
            <a:r>
              <a:rPr lang="en-GB" sz="1300" dirty="0"/>
              <a:t>(</a:t>
            </a:r>
            <a:r>
              <a:rPr lang="en-GB" sz="1300" dirty="0" err="1"/>
              <a:t>ou</a:t>
            </a:r>
            <a:r>
              <a:rPr lang="en-GB" sz="1300" dirty="0"/>
              <a:t> </a:t>
            </a:r>
            <a:r>
              <a:rPr lang="en-GB" sz="1300" dirty="0" err="1"/>
              <a:t>Receuil</a:t>
            </a:r>
            <a:r>
              <a:rPr lang="en-GB" sz="1300" dirty="0"/>
              <a:t> des </a:t>
            </a:r>
            <a:r>
              <a:rPr lang="en-GB" sz="1300" dirty="0" err="1"/>
              <a:t>Arrêtés</a:t>
            </a:r>
            <a:r>
              <a:rPr lang="en-GB" sz="1300" dirty="0"/>
              <a:t>, </a:t>
            </a:r>
            <a:r>
              <a:rPr lang="en-GB" sz="1300" dirty="0" err="1"/>
              <a:t>Reglémens</a:t>
            </a:r>
            <a:r>
              <a:rPr lang="en-GB" sz="1300" dirty="0"/>
              <a:t>, Ordonnances et Proclamations des trois </a:t>
            </a:r>
            <a:r>
              <a:rPr lang="en-GB" sz="1300" dirty="0" err="1"/>
              <a:t>Magistrats</a:t>
            </a:r>
            <a:r>
              <a:rPr lang="en-GB" sz="1300" dirty="0"/>
              <a:t> qui </a:t>
            </a:r>
            <a:r>
              <a:rPr lang="en-GB" sz="1300" dirty="0" err="1"/>
              <a:t>gouvernent</a:t>
            </a:r>
            <a:r>
              <a:rPr lang="en-GB" sz="1300" dirty="0"/>
              <a:t> </a:t>
            </a:r>
            <a:r>
              <a:rPr lang="en-GB" sz="1300" dirty="0" err="1"/>
              <a:t>lesdites</a:t>
            </a:r>
            <a:r>
              <a:rPr lang="en-GB" sz="1300" dirty="0"/>
              <a:t> Isles (le 1er, </a:t>
            </a:r>
            <a:r>
              <a:rPr lang="en-GB" sz="1300" dirty="0" err="1"/>
              <a:t>Vendémiaire</a:t>
            </a:r>
            <a:r>
              <a:rPr lang="en-GB" sz="1300" dirty="0"/>
              <a:t> an XII)  </a:t>
            </a:r>
            <a:endParaRPr lang="en-MU" sz="1300" dirty="0"/>
          </a:p>
          <a:p>
            <a:r>
              <a:rPr lang="en-GB" sz="1300" dirty="0"/>
              <a:t> </a:t>
            </a:r>
            <a:endParaRPr lang="en-MU" sz="1300" dirty="0"/>
          </a:p>
          <a:p>
            <a:r>
              <a:rPr lang="en-GB" sz="1300" dirty="0"/>
              <a:t> </a:t>
            </a:r>
            <a:endParaRPr lang="en-MU" sz="1300" dirty="0"/>
          </a:p>
          <a:p>
            <a:pPr lvl="0"/>
            <a:r>
              <a:rPr lang="en-GB" sz="1300" b="1" dirty="0"/>
              <a:t>REVUE JUDICIARE ILE MAURICE, 1er </a:t>
            </a:r>
            <a:r>
              <a:rPr lang="en-GB" sz="1300" b="1" dirty="0" err="1"/>
              <a:t>Juin</a:t>
            </a:r>
            <a:r>
              <a:rPr lang="en-GB" sz="1300" b="1" dirty="0"/>
              <a:t> 1843</a:t>
            </a:r>
            <a:endParaRPr lang="en-MU" sz="1300" dirty="0"/>
          </a:p>
          <a:p>
            <a:r>
              <a:rPr lang="en-GB" sz="1300" dirty="0"/>
              <a:t>(Reports of cases argued and determined in the Court of Appeal and other courts in the Island of Mauritius,  (1843-1844)</a:t>
            </a:r>
            <a:endParaRPr lang="en-MU" sz="1300" dirty="0"/>
          </a:p>
          <a:p>
            <a:r>
              <a:rPr lang="en-GB" sz="1300" dirty="0"/>
              <a:t>Raymond </a:t>
            </a:r>
            <a:r>
              <a:rPr lang="en-GB" sz="1300" dirty="0" err="1"/>
              <a:t>Burzard</a:t>
            </a:r>
            <a:r>
              <a:rPr lang="en-GB" sz="1300" dirty="0"/>
              <a:t>, Avocat</a:t>
            </a:r>
            <a:endParaRPr lang="en-MU" sz="1300" dirty="0"/>
          </a:p>
          <a:p>
            <a:r>
              <a:rPr lang="en-GB" sz="1300" dirty="0"/>
              <a:t> </a:t>
            </a:r>
            <a:endParaRPr lang="en-MU" sz="1300" dirty="0"/>
          </a:p>
          <a:p>
            <a:pPr lvl="0"/>
            <a:r>
              <a:rPr lang="en-GB" sz="1300" b="1" dirty="0"/>
              <a:t>COLLECTION</a:t>
            </a:r>
            <a:endParaRPr lang="en-MU" sz="1300" dirty="0"/>
          </a:p>
          <a:p>
            <a:r>
              <a:rPr lang="en-GB" sz="1300" dirty="0"/>
              <a:t>Laws, Proclamations, Government Notices published at Mauritius during the year 1855</a:t>
            </a:r>
            <a:endParaRPr lang="en-MU" sz="1300" dirty="0"/>
          </a:p>
          <a:p>
            <a:endParaRPr lang="en-MU" sz="1300" dirty="0"/>
          </a:p>
        </p:txBody>
      </p:sp>
    </p:spTree>
    <p:extLst>
      <p:ext uri="{BB962C8B-B14F-4D97-AF65-F5344CB8AC3E}">
        <p14:creationId xmlns:p14="http://schemas.microsoft.com/office/powerpoint/2010/main" val="379620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671114-F89E-44FF-99D6-4C175F638F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3" t="19366" r="21356"/>
          <a:stretch/>
        </p:blipFill>
        <p:spPr>
          <a:xfrm rot="5400000">
            <a:off x="2816763" y="-685800"/>
            <a:ext cx="6532644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3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55027-A5C6-49C4-B259-B6BBBB6D1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847" y="3089901"/>
            <a:ext cx="10926305" cy="1303867"/>
          </a:xfrm>
        </p:spPr>
        <p:txBody>
          <a:bodyPr>
            <a:noAutofit/>
          </a:bodyPr>
          <a:lstStyle/>
          <a:p>
            <a:pPr algn="just"/>
            <a:r>
              <a:rPr lang="en-US" sz="2400" dirty="0"/>
              <a:t>BERNARD PARISOT – LA RESPONSABILITE DU FAIT DE LA CHOSE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RAYMOND D’UNIENVILLE - L’EVOLUTION DE LA STRUCTURE JUDICIAIRE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0E8095-C0C2-439C-A70A-AAF5EA1512F6}"/>
              </a:ext>
            </a:extLst>
          </p:cNvPr>
          <p:cNvSpPr txBox="1"/>
          <p:nvPr/>
        </p:nvSpPr>
        <p:spPr>
          <a:xfrm>
            <a:off x="3688594" y="1177872"/>
            <a:ext cx="754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Quelques</a:t>
            </a:r>
            <a:r>
              <a:rPr lang="en-US" sz="3200" b="1" dirty="0"/>
              <a:t> </a:t>
            </a:r>
            <a:r>
              <a:rPr lang="en-US" sz="3200" b="1" dirty="0" err="1"/>
              <a:t>Textes</a:t>
            </a:r>
            <a:r>
              <a:rPr lang="en-US" sz="3200" b="1" dirty="0"/>
              <a:t> </a:t>
            </a:r>
            <a:r>
              <a:rPr lang="en-US" sz="3200" b="1" dirty="0" err="1"/>
              <a:t>D’Interets</a:t>
            </a:r>
            <a:endParaRPr lang="en-MU" sz="3200" b="1" dirty="0"/>
          </a:p>
        </p:txBody>
      </p:sp>
    </p:spTree>
    <p:extLst>
      <p:ext uri="{BB962C8B-B14F-4D97-AF65-F5344CB8AC3E}">
        <p14:creationId xmlns:p14="http://schemas.microsoft.com/office/powerpoint/2010/main" val="95623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022E400E-3021-4CD4-9BE0-FA93AEDDDB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476" t="25911" r="36459" b="7528"/>
          <a:stretch/>
        </p:blipFill>
        <p:spPr>
          <a:xfrm>
            <a:off x="3205656" y="509450"/>
            <a:ext cx="5441956" cy="576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90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4F047-F1FD-463C-B647-E3773B716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63101" y="-332499"/>
            <a:ext cx="7394525" cy="104923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Nouvelle</a:t>
            </a:r>
            <a:r>
              <a:rPr lang="en-US" sz="4000" b="1" dirty="0"/>
              <a:t> </a:t>
            </a:r>
            <a:r>
              <a:rPr lang="en-US" sz="4000" b="1" dirty="0" err="1"/>
              <a:t>Cour</a:t>
            </a:r>
            <a:r>
              <a:rPr lang="en-US" sz="4000" b="1" dirty="0"/>
              <a:t> Supreme</a:t>
            </a:r>
            <a:endParaRPr lang="en-MU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317E79-45B5-4218-A17E-9CA74BD302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1" r="2724"/>
          <a:stretch/>
        </p:blipFill>
        <p:spPr>
          <a:xfrm>
            <a:off x="494406" y="480878"/>
            <a:ext cx="5097846" cy="62856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9963FB-2061-4509-BB34-785C54BB9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218" y="646"/>
            <a:ext cx="5709451" cy="685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0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C5E02-A3FA-4719-A62C-95F311790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920" y="0"/>
            <a:ext cx="9601196" cy="1303867"/>
          </a:xfrm>
        </p:spPr>
        <p:txBody>
          <a:bodyPr/>
          <a:lstStyle/>
          <a:p>
            <a:pPr algn="ctr"/>
            <a:r>
              <a:rPr lang="en-US" dirty="0"/>
              <a:t>LA FIN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296BEA-7243-43EA-A52B-7DC8698BDF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94761" y="1162374"/>
            <a:ext cx="10364886" cy="4190676"/>
          </a:xfrm>
        </p:spPr>
      </p:pic>
    </p:spTree>
    <p:extLst>
      <p:ext uri="{BB962C8B-B14F-4D97-AF65-F5344CB8AC3E}">
        <p14:creationId xmlns:p14="http://schemas.microsoft.com/office/powerpoint/2010/main" val="163727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FB2C0-6FD4-42FF-B2F7-667F01025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928" y="242816"/>
            <a:ext cx="4714089" cy="2356694"/>
          </a:xfrm>
        </p:spPr>
        <p:txBody>
          <a:bodyPr>
            <a:normAutofit/>
          </a:bodyPr>
          <a:lstStyle/>
          <a:p>
            <a:r>
              <a:rPr lang="en-US" dirty="0"/>
              <a:t>Le Premier Chef </a:t>
            </a:r>
            <a:r>
              <a:rPr lang="en-US" dirty="0" err="1"/>
              <a:t>Juge</a:t>
            </a:r>
            <a:r>
              <a:rPr lang="en-US" dirty="0"/>
              <a:t> </a:t>
            </a:r>
            <a:r>
              <a:rPr lang="en-US" dirty="0" err="1"/>
              <a:t>Mauricien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E. </a:t>
            </a:r>
            <a:r>
              <a:rPr lang="en-US" dirty="0" err="1"/>
              <a:t>Leclezio</a:t>
            </a:r>
            <a:r>
              <a:rPr lang="en-US" dirty="0"/>
              <a:t>, 1883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00C205-E2F9-4539-81A3-9CAA1D6FF2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74363" y="586452"/>
            <a:ext cx="6632695" cy="568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3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94ED24-041F-4AA7-A823-8496CCEBD6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7" b="4444"/>
          <a:stretch/>
        </p:blipFill>
        <p:spPr>
          <a:xfrm>
            <a:off x="1422400" y="711200"/>
            <a:ext cx="9144000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47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9A49E-CBCC-4948-8321-2458B4413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48854"/>
            <a:ext cx="9603275" cy="2770095"/>
          </a:xfrm>
        </p:spPr>
        <p:txBody>
          <a:bodyPr>
            <a:normAutofit/>
          </a:bodyPr>
          <a:lstStyle/>
          <a:p>
            <a:r>
              <a:rPr lang="en-US" sz="4000" dirty="0"/>
              <a:t>LES GRANDS ARRETS HISTORIQUES</a:t>
            </a:r>
          </a:p>
        </p:txBody>
      </p:sp>
    </p:spTree>
    <p:extLst>
      <p:ext uri="{BB962C8B-B14F-4D97-AF65-F5344CB8AC3E}">
        <p14:creationId xmlns:p14="http://schemas.microsoft.com/office/powerpoint/2010/main" val="57341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5E107-3234-46BB-BE37-D695BD78C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92" y="501388"/>
            <a:ext cx="11904613" cy="122174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err="1"/>
              <a:t>Quelques</a:t>
            </a:r>
            <a:r>
              <a:rPr lang="en-US" sz="3600" b="1" dirty="0"/>
              <a:t> </a:t>
            </a:r>
            <a:r>
              <a:rPr lang="en-US" sz="3600" b="1" dirty="0" err="1"/>
              <a:t>exemples</a:t>
            </a:r>
            <a:r>
              <a:rPr lang="en-US" sz="3600" b="1" dirty="0"/>
              <a:t> des </a:t>
            </a:r>
            <a:r>
              <a:rPr lang="en-US" sz="3200" b="1" dirty="0" err="1"/>
              <a:t>Arrets</a:t>
            </a:r>
            <a:r>
              <a:rPr lang="en-US" sz="3200" b="1" dirty="0"/>
              <a:t> </a:t>
            </a:r>
            <a:r>
              <a:rPr lang="en-US" sz="3200" b="1" dirty="0" err="1"/>
              <a:t>Historiques</a:t>
            </a:r>
            <a:r>
              <a:rPr lang="en-US" sz="3200" b="1" dirty="0"/>
              <a:t> De </a:t>
            </a:r>
            <a:r>
              <a:rPr lang="en-US" sz="3200" b="1" dirty="0" err="1"/>
              <a:t>L’ile</a:t>
            </a:r>
            <a:r>
              <a:rPr lang="en-US" sz="3200" b="1" dirty="0"/>
              <a:t> Maurice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2FE56-F691-449D-82C4-2DE7DBEF3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1956039"/>
            <a:ext cx="10345781" cy="4026748"/>
          </a:xfrm>
        </p:spPr>
        <p:txBody>
          <a:bodyPr>
            <a:normAutofit fontScale="92500"/>
          </a:bodyPr>
          <a:lstStyle/>
          <a:p>
            <a:endParaRPr lang="en-US" sz="2800" dirty="0"/>
          </a:p>
          <a:p>
            <a:r>
              <a:rPr lang="en-US" sz="2800" dirty="0"/>
              <a:t>ROSE BELLE SUGAR ESTATE V CHATEAUNEUF Ltd [1990 SCJ 31]</a:t>
            </a:r>
          </a:p>
          <a:p>
            <a:r>
              <a:rPr lang="en-US" sz="2800" dirty="0"/>
              <a:t>MEDITERRANEAN SHIPPING v SOTRAMON LTD [2012 UKPC 18]</a:t>
            </a:r>
          </a:p>
          <a:p>
            <a:r>
              <a:rPr lang="en-US" sz="2800" dirty="0"/>
              <a:t>PATEL &amp; ORS V BEENESSREESINGH &amp; SICOM LTD[2017 UKPC 23]</a:t>
            </a:r>
          </a:p>
          <a:p>
            <a:r>
              <a:rPr lang="en-US" sz="2800" dirty="0"/>
              <a:t>BOODHNA V RAMDEWAR [2001 SCJ 275]</a:t>
            </a:r>
          </a:p>
          <a:p>
            <a:r>
              <a:rPr lang="en-US" sz="2800" dirty="0"/>
              <a:t>STATE v KHOYRATTY ABDOOL RACHID [2004 PRV 59]</a:t>
            </a:r>
          </a:p>
        </p:txBody>
      </p:sp>
    </p:spTree>
    <p:extLst>
      <p:ext uri="{BB962C8B-B14F-4D97-AF65-F5344CB8AC3E}">
        <p14:creationId xmlns:p14="http://schemas.microsoft.com/office/powerpoint/2010/main" val="63128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431E7-6241-4ED7-98F1-76900AFB2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703" y="982132"/>
            <a:ext cx="11630297" cy="1303867"/>
          </a:xfrm>
        </p:spPr>
        <p:txBody>
          <a:bodyPr>
            <a:noAutofit/>
          </a:bodyPr>
          <a:lstStyle/>
          <a:p>
            <a:pPr algn="l"/>
            <a:r>
              <a:rPr lang="en-US" sz="2800" b="1" dirty="0"/>
              <a:t>ROSE BELLE SUGAR ESTATE V CHATEAUNEUF Ltd [1990 SCJ 31]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CC3D2-CBD6-4C78-A1E5-129A57D22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 RESPONSABILITE DU FAIT DE LA CHOSE</a:t>
            </a:r>
          </a:p>
          <a:p>
            <a:r>
              <a:rPr lang="en-US" dirty="0"/>
              <a:t>COMMETANT – PREPOSE</a:t>
            </a:r>
          </a:p>
          <a:p>
            <a:r>
              <a:rPr lang="en-US" dirty="0"/>
              <a:t>ACCIDENT – PAR LE PREPOSE</a:t>
            </a:r>
          </a:p>
          <a:p>
            <a:r>
              <a:rPr lang="en-US" dirty="0"/>
              <a:t>QUI A LA GARDE DE LA CHOSE</a:t>
            </a:r>
          </a:p>
          <a:p>
            <a:r>
              <a:rPr lang="en-US" dirty="0"/>
              <a:t>CAUSE D’EXONERATION – FAUTE EXCLUSIVE DE LA VICTIME?</a:t>
            </a:r>
          </a:p>
          <a:p>
            <a:r>
              <a:rPr lang="en-US" dirty="0"/>
              <a:t>GARDIEN DE LA CHOSE – RESPONSABLE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33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70818-643C-44FB-8003-897AEB7AD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3691" y="720875"/>
            <a:ext cx="12335691" cy="1303867"/>
          </a:xfrm>
        </p:spPr>
        <p:txBody>
          <a:bodyPr>
            <a:noAutofit/>
          </a:bodyPr>
          <a:lstStyle/>
          <a:p>
            <a:r>
              <a:rPr lang="en-US" sz="2800" b="1" dirty="0"/>
              <a:t>MEDITERRANEAN SHIPPING v SOTRAMON LTD [2012 UKPC 18]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96724-2D21-426E-ADD2-CB20820E9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909" y="2583058"/>
            <a:ext cx="9601196" cy="3318936"/>
          </a:xfrm>
        </p:spPr>
        <p:txBody>
          <a:bodyPr/>
          <a:lstStyle/>
          <a:p>
            <a:r>
              <a:rPr lang="en-US" dirty="0"/>
              <a:t>REGLE DE NON CUMUL</a:t>
            </a:r>
          </a:p>
          <a:p>
            <a:r>
              <a:rPr lang="en-US" dirty="0"/>
              <a:t>ACTION CONTRACTUELLE OU DELICTUELLE?</a:t>
            </a:r>
          </a:p>
          <a:p>
            <a:r>
              <a:rPr lang="en-US" dirty="0"/>
              <a:t>FAUTE LOURDE – RUPTURE DE CONTRAT</a:t>
            </a:r>
          </a:p>
          <a:p>
            <a:r>
              <a:rPr lang="en-US" dirty="0"/>
              <a:t>INEXECUTION DOLOSIVE</a:t>
            </a:r>
          </a:p>
          <a:p>
            <a:r>
              <a:rPr lang="en-US" dirty="0"/>
              <a:t>C’EST LA LOI CONTRACTUELLE QUI EST APPLICABLE</a:t>
            </a:r>
          </a:p>
        </p:txBody>
      </p:sp>
    </p:spTree>
    <p:extLst>
      <p:ext uri="{BB962C8B-B14F-4D97-AF65-F5344CB8AC3E}">
        <p14:creationId xmlns:p14="http://schemas.microsoft.com/office/powerpoint/2010/main" val="32878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70818-643C-44FB-8003-897AEB7AD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023" y="982132"/>
            <a:ext cx="10789920" cy="1303867"/>
          </a:xfrm>
        </p:spPr>
        <p:txBody>
          <a:bodyPr>
            <a:noAutofit/>
          </a:bodyPr>
          <a:lstStyle/>
          <a:p>
            <a:r>
              <a:rPr lang="en-US" sz="3600" b="1" dirty="0"/>
              <a:t>PATEL &amp; ORS V BEENESSREESINGH &amp; SICOM LTD[2017 UKPC 23]</a:t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96724-2D21-426E-ADD2-CB20820E9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0385" y="2285999"/>
            <a:ext cx="9601196" cy="331893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CALCUL DES DOMMAGES – INTERETS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PREUVES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31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2384</TotalTime>
  <Words>1011</Words>
  <Application>Microsoft Office PowerPoint</Application>
  <PresentationFormat>Grand écran</PresentationFormat>
  <Paragraphs>126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Euphemia</vt:lpstr>
      <vt:lpstr>Garamond</vt:lpstr>
      <vt:lpstr>Organic</vt:lpstr>
      <vt:lpstr>2).  LES RITUELS JUDICIAIRES   </vt:lpstr>
      <vt:lpstr>Présentation PowerPoint</vt:lpstr>
      <vt:lpstr>Le Premier Chef Juge Mauricien  E. Leclezio, 1883</vt:lpstr>
      <vt:lpstr>Présentation PowerPoint</vt:lpstr>
      <vt:lpstr>LES GRANDS ARRETS HISTORIQUES</vt:lpstr>
      <vt:lpstr>Quelques exemples des Arrets Historiques De L’ile Maurice</vt:lpstr>
      <vt:lpstr>ROSE BELLE SUGAR ESTATE V CHATEAUNEUF Ltd [1990 SCJ 31] </vt:lpstr>
      <vt:lpstr>MEDITERRANEAN SHIPPING v SOTRAMON LTD [2012 UKPC 18] </vt:lpstr>
      <vt:lpstr>PATEL &amp; ORS V BEENESSREESINGH &amp; SICOM LTD[2017 UKPC 23] </vt:lpstr>
      <vt:lpstr>BOODHNA V RAMDEWAR [2001 SCJ 275] </vt:lpstr>
      <vt:lpstr>STATE v KHOYRATTY ABDOOL RACHID [2004 PRV 59] </vt:lpstr>
      <vt:lpstr>GUJADHUR G  v GUJADHUR G 2006 PRV 51</vt:lpstr>
      <vt:lpstr>MANILALL Maganlal Shah, Alias MANILALL DOCTOR, 1910</vt:lpstr>
      <vt:lpstr>Les Textes De Loi Historiques Exposes</vt:lpstr>
      <vt:lpstr>Les Textes De Loi Historiques Exposes</vt:lpstr>
      <vt:lpstr>Présentation PowerPoint</vt:lpstr>
      <vt:lpstr>Présentation PowerPoint</vt:lpstr>
      <vt:lpstr>Présentation PowerPoint</vt:lpstr>
      <vt:lpstr>BERNARD PARISOT – LA RESPONSABILITE DU FAIT DE LA CHOSE   RAYMOND D’UNIENVILLE - L’EVOLUTION DE LA STRUCTURE JUDICIAIRE </vt:lpstr>
      <vt:lpstr>Nouvelle Cour Supreme</vt:lpstr>
      <vt:lpstr>LA 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Patrimoine judiciaire de l’ile maurice</dc:title>
  <dc:creator>User</dc:creator>
  <cp:lastModifiedBy>FRINCHABOY Thomas</cp:lastModifiedBy>
  <cp:revision>74</cp:revision>
  <dcterms:created xsi:type="dcterms:W3CDTF">2023-03-06T06:48:55Z</dcterms:created>
  <dcterms:modified xsi:type="dcterms:W3CDTF">2023-04-13T12:22:32Z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